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57" r:id="rId2"/>
    <p:sldId id="256" r:id="rId3"/>
    <p:sldId id="261" r:id="rId4"/>
    <p:sldId id="260" r:id="rId5"/>
    <p:sldId id="262" r:id="rId6"/>
    <p:sldId id="264" r:id="rId7"/>
    <p:sldId id="263" r:id="rId8"/>
    <p:sldId id="265" r:id="rId9"/>
    <p:sldId id="266" r:id="rId10"/>
    <p:sldId id="267" r:id="rId11"/>
    <p:sldId id="274" r:id="rId12"/>
    <p:sldId id="268" r:id="rId13"/>
    <p:sldId id="269" r:id="rId14"/>
    <p:sldId id="270" r:id="rId15"/>
    <p:sldId id="271" r:id="rId16"/>
    <p:sldId id="273" r:id="rId17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36"/>
    <p:restoredTop sz="81887"/>
  </p:normalViewPr>
  <p:slideViewPr>
    <p:cSldViewPr snapToGrid="0">
      <p:cViewPr>
        <p:scale>
          <a:sx n="99" d="100"/>
          <a:sy n="99" d="100"/>
        </p:scale>
        <p:origin x="-32" y="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B0CA68-A767-324F-994F-D8A5B328EAB7}" type="datetimeFigureOut">
              <a:rPr kumimoji="1" lang="ko-Kore-KR" altLang="en-US" smtClean="0"/>
              <a:t>2022. 11. 29.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684EA2-0AB4-7B4E-9753-0FA10608EF4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221189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저는</a:t>
            </a:r>
            <a:r>
              <a:rPr kumimoji="1" lang="ko-KR" altLang="en-US" dirty="0"/>
              <a:t> 사용자가 자신만의 플레이리스트를 공유할 수 있는 서비스를 만들어봤습니다</a:t>
            </a: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684EA2-0AB4-7B4E-9753-0FA10608EF4B}" type="slidenum">
              <a:rPr kumimoji="1" lang="ko-Kore-KR" altLang="en-US" smtClean="0"/>
              <a:t>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750437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다른</a:t>
            </a:r>
            <a:r>
              <a:rPr kumimoji="1" lang="ko-KR" altLang="en-US" dirty="0"/>
              <a:t> 사람들의 플레이리스트 들을 조회할 수 있습니다</a:t>
            </a:r>
            <a:endParaRPr kumimoji="1" lang="en-US" altLang="ko-KR" dirty="0"/>
          </a:p>
          <a:p>
            <a:r>
              <a:rPr kumimoji="1" lang="ko-KR" altLang="en-US" dirty="0"/>
              <a:t>다른 사람의 플레이리스트 먼저 들어가보겠습니다</a:t>
            </a:r>
            <a:endParaRPr kumimoji="1" lang="en-US" altLang="ko-KR" dirty="0"/>
          </a:p>
          <a:p>
            <a:r>
              <a:rPr kumimoji="1" lang="ko-KR" altLang="en-US" dirty="0"/>
              <a:t>조회하면 댓글작성 평점작성 즐겨찾기 추가를 할 수 있습니다</a:t>
            </a:r>
            <a:endParaRPr kumimoji="1" lang="en-US" altLang="ko-KR" dirty="0"/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684EA2-0AB4-7B4E-9753-0FA10608EF4B}" type="slidenum">
              <a:rPr kumimoji="1" lang="ko-Kore-KR" altLang="en-US" smtClean="0"/>
              <a:t>14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843388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684EA2-0AB4-7B4E-9753-0FA10608EF4B}" type="slidenum">
              <a:rPr kumimoji="1" lang="ko-Kore-KR" altLang="en-US" smtClean="0"/>
              <a:t>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481682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요구사항명세서를</a:t>
            </a:r>
            <a:r>
              <a:rPr kumimoji="1" lang="ko-KR" altLang="en-US" dirty="0"/>
              <a:t> 토대로 만든 논리 </a:t>
            </a:r>
            <a:r>
              <a:rPr kumimoji="1" lang="en-US" altLang="ko-KR" dirty="0" err="1"/>
              <a:t>erd</a:t>
            </a:r>
            <a:r>
              <a:rPr kumimoji="1" lang="ko-KR" altLang="en-US" dirty="0"/>
              <a:t>입니다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684EA2-0AB4-7B4E-9753-0FA10608EF4B}" type="slidenum">
              <a:rPr kumimoji="1" lang="ko-Kore-KR" altLang="en-US" smtClean="0"/>
              <a:t>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746951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그</a:t>
            </a:r>
            <a:r>
              <a:rPr kumimoji="1" lang="ko-KR" altLang="en-US" dirty="0"/>
              <a:t> 다음은 물리적 </a:t>
            </a:r>
            <a:r>
              <a:rPr kumimoji="1" lang="en-US" altLang="ko-KR" dirty="0" err="1"/>
              <a:t>erd</a:t>
            </a:r>
            <a:r>
              <a:rPr kumimoji="1" lang="ko-KR" altLang="en-US" dirty="0"/>
              <a:t>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-US" altLang="ko-KR" dirty="0"/>
              <a:t>Song</a:t>
            </a:r>
            <a:r>
              <a:rPr kumimoji="1" lang="ko-KR" altLang="en-US" dirty="0"/>
              <a:t> 테이블은 스포티파이 </a:t>
            </a:r>
            <a:r>
              <a:rPr kumimoji="1" lang="en-US" altLang="ko-KR" dirty="0" err="1"/>
              <a:t>api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통해 받은 노래 정보들이 </a:t>
            </a:r>
            <a:r>
              <a:rPr kumimoji="1" lang="ko-KR" altLang="en-US" dirty="0" err="1"/>
              <a:t>저장되어있구요</a:t>
            </a:r>
            <a:endParaRPr kumimoji="1" lang="en-US" altLang="ko-KR" dirty="0"/>
          </a:p>
          <a:p>
            <a:r>
              <a:rPr kumimoji="1" lang="ko-Kore-KR" altLang="en-US" dirty="0"/>
              <a:t>그</a:t>
            </a:r>
            <a:r>
              <a:rPr kumimoji="1" lang="ko-KR" altLang="en-US" dirty="0"/>
              <a:t> 과정에서 장르 데이터가 다중 값을 가지고 있어서 </a:t>
            </a:r>
            <a:r>
              <a:rPr kumimoji="1" lang="en-US" altLang="ko-KR" dirty="0"/>
              <a:t>1</a:t>
            </a:r>
            <a:r>
              <a:rPr kumimoji="1" lang="ko-KR" altLang="en-US" dirty="0"/>
              <a:t>차 정규화를 통해서 장르 테이블로 따로 분리했습니다</a:t>
            </a:r>
            <a:endParaRPr kumimoji="1" lang="en-US" altLang="ko-KR" dirty="0"/>
          </a:p>
          <a:p>
            <a:r>
              <a:rPr kumimoji="1" lang="ko-Kore-KR" altLang="en-US" dirty="0"/>
              <a:t>트랙테이블은</a:t>
            </a:r>
            <a:r>
              <a:rPr kumimoji="1" lang="ko-KR" altLang="en-US" dirty="0"/>
              <a:t> 플레이리스트에 저장될 곡을 </a:t>
            </a:r>
            <a:r>
              <a:rPr kumimoji="1" lang="en-US" altLang="ko-KR" dirty="0"/>
              <a:t>song</a:t>
            </a:r>
            <a:r>
              <a:rPr kumimoji="1" lang="ko-KR" altLang="en-US" dirty="0"/>
              <a:t>테이블에서 가져와 저장합니다</a:t>
            </a:r>
            <a:endParaRPr kumimoji="1" lang="en-US" altLang="ko-KR" dirty="0"/>
          </a:p>
          <a:p>
            <a:r>
              <a:rPr kumimoji="1" lang="ko-KR" altLang="en-US" dirty="0"/>
              <a:t>댓글 추천 즐겨찾기 테이블은 작성자와 플레이리스트를 구분하기 위해 플레이리스트 </a:t>
            </a:r>
            <a:r>
              <a:rPr kumimoji="1" lang="en-US" altLang="ko-KR" dirty="0"/>
              <a:t>id</a:t>
            </a:r>
            <a:r>
              <a:rPr kumimoji="1" lang="ko-KR" altLang="en-US" dirty="0"/>
              <a:t>와 회원 아이디를 외래키로 참조했습니다</a:t>
            </a:r>
            <a:endParaRPr kumimoji="1" lang="en-US" altLang="ko-KR" dirty="0"/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684EA2-0AB4-7B4E-9753-0FA10608EF4B}" type="slidenum">
              <a:rPr kumimoji="1" lang="ko-Kore-KR" altLang="en-US" smtClean="0"/>
              <a:t>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677344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다음은</a:t>
            </a:r>
            <a:r>
              <a:rPr kumimoji="1" lang="ko-KR" altLang="en-US" dirty="0"/>
              <a:t> 릴레이션 스키마 정보입니다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684EA2-0AB4-7B4E-9753-0FA10608EF4B}" type="slidenum">
              <a:rPr kumimoji="1" lang="ko-Kore-KR" altLang="en-US" smtClean="0"/>
              <a:t>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192082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아까</a:t>
            </a:r>
            <a:r>
              <a:rPr kumimoji="1" lang="ko-KR" altLang="en-US" dirty="0"/>
              <a:t> 말씀드린 </a:t>
            </a:r>
            <a:r>
              <a:rPr kumimoji="1" lang="en-US" altLang="ko-KR" dirty="0" err="1"/>
              <a:t>api</a:t>
            </a:r>
            <a:r>
              <a:rPr kumimoji="1" lang="ko-KR" altLang="en-US" dirty="0"/>
              <a:t>에서 가져온 값들을 저장한 </a:t>
            </a:r>
            <a:r>
              <a:rPr kumimoji="1" lang="en-US" altLang="ko-KR" dirty="0"/>
              <a:t>song </a:t>
            </a:r>
            <a:r>
              <a:rPr kumimoji="1" lang="ko-KR" altLang="en-US" dirty="0"/>
              <a:t>테이블입니다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684EA2-0AB4-7B4E-9753-0FA10608EF4B}" type="slidenum">
              <a:rPr kumimoji="1" lang="ko-Kore-KR" altLang="en-US" smtClean="0"/>
              <a:t>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0136164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플레이리스트</a:t>
            </a:r>
            <a:r>
              <a:rPr kumimoji="1" lang="ko-KR" altLang="en-US" dirty="0"/>
              <a:t> 테이블에서는 구분을 위해 플레이리스트 아이디를 기본키로 지정했습니다</a:t>
            </a:r>
            <a:endParaRPr kumimoji="1" lang="en-US" altLang="ko-KR" dirty="0"/>
          </a:p>
          <a:p>
            <a:r>
              <a:rPr kumimoji="1" lang="ko-KR" altLang="en-US" dirty="0"/>
              <a:t>그리고 트랙 테이블에서는 저렇게 회원이 가지고 있는 곡의 아이디를 나타냅니다</a:t>
            </a:r>
            <a:endParaRPr kumimoji="1" lang="en-US" altLang="ko-KR" dirty="0"/>
          </a:p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684EA2-0AB4-7B4E-9753-0FA10608EF4B}" type="slidenum">
              <a:rPr kumimoji="1" lang="ko-Kore-KR" altLang="en-US" smtClean="0"/>
              <a:t>10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689604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플레이리스트</a:t>
            </a:r>
            <a:r>
              <a:rPr kumimoji="1" lang="ko-KR" altLang="en-US" dirty="0"/>
              <a:t> 테이블에서는 구분을 위해 플레이리스트 아이디를 기본키로 지정했습니다</a:t>
            </a:r>
            <a:endParaRPr kumimoji="1" lang="en-US" altLang="ko-KR" dirty="0"/>
          </a:p>
          <a:p>
            <a:r>
              <a:rPr kumimoji="1" lang="ko-KR" altLang="en-US" dirty="0"/>
              <a:t>그리고 트랙 테이블에서는 저렇게 회원이 가지고 있는 곡의 아이디를 나타냅니다</a:t>
            </a:r>
            <a:endParaRPr kumimoji="1" lang="en-US" altLang="ko-KR" dirty="0"/>
          </a:p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684EA2-0AB4-7B4E-9753-0FA10608EF4B}" type="slidenum">
              <a:rPr kumimoji="1" lang="ko-Kore-KR" altLang="en-US" smtClean="0"/>
              <a:t>11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346537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다음은</a:t>
            </a:r>
            <a:r>
              <a:rPr kumimoji="1" lang="ko-KR" altLang="en-US" dirty="0"/>
              <a:t> 서비스 시연 영상입니다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모든 노래를 </a:t>
            </a:r>
            <a:r>
              <a:rPr kumimoji="1" lang="en-US" altLang="ko-KR" dirty="0"/>
              <a:t>50</a:t>
            </a:r>
            <a:r>
              <a:rPr kumimoji="1" lang="ko-KR" altLang="en-US" dirty="0"/>
              <a:t>곡 단위로 가져와서 보여줍니다</a:t>
            </a:r>
            <a:endParaRPr kumimoji="1" lang="en-US" altLang="ko-KR" dirty="0"/>
          </a:p>
          <a:p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684EA2-0AB4-7B4E-9753-0FA10608EF4B}" type="slidenum">
              <a:rPr kumimoji="1" lang="ko-Kore-KR" altLang="en-US" smtClean="0"/>
              <a:t>12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782400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D72E34-6465-B20C-C8AA-3CE81138DF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5B836C0-1FCD-CC43-052C-3041657CF6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25B1EC8-8B45-A5F1-12C1-82F2EF4E9A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6EC51F-CDF6-2C46-9293-D816398B7259}" type="datetimeFigureOut">
              <a:rPr kumimoji="1" lang="ko-Kore-KR" altLang="en-US" smtClean="0"/>
              <a:t>2022. 11. 29.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4A0F141-E235-6F21-99F8-80B375308D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B0BD74-4F17-3F16-15E1-647F5375D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CA4E9-5848-E84D-A4F2-D7F47554832A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5113278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23F6FA-AF04-17CF-85D2-B3301B86E5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0C19B6C-3436-90AD-28E7-B95FB92CB3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3C4DB9B-9088-59C9-60A1-3FEC1D86BE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6EC51F-CDF6-2C46-9293-D816398B7259}" type="datetimeFigureOut">
              <a:rPr kumimoji="1" lang="ko-Kore-KR" altLang="en-US" smtClean="0"/>
              <a:t>2022. 11. 29.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12E81D5-29FF-5F83-C083-C087A057B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1383361-1294-9BF3-1201-A8660CD730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CA4E9-5848-E84D-A4F2-D7F47554832A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7859523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5D5705B-1F5E-3157-2268-5FFD32677A0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36647F8-B511-9756-8E87-7E1BAE03CA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0456B18-9916-125F-E0B2-756DFB3899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6EC51F-CDF6-2C46-9293-D816398B7259}" type="datetimeFigureOut">
              <a:rPr kumimoji="1" lang="ko-Kore-KR" altLang="en-US" smtClean="0"/>
              <a:t>2022. 11. 29.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3735D51-AF45-E0D0-9849-EC2D759C2F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BFD20B9-425A-9056-1CC3-D4A4D7B26A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CA4E9-5848-E84D-A4F2-D7F47554832A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796154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383980-1264-2F63-5541-4A1EA0D710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66644B3-3C33-922D-4453-A4A7495020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E8D8272-C0EF-D7C9-20DC-6E2EAEF684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6EC51F-CDF6-2C46-9293-D816398B7259}" type="datetimeFigureOut">
              <a:rPr kumimoji="1" lang="ko-Kore-KR" altLang="en-US" smtClean="0"/>
              <a:t>2022. 11. 29.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C699F94-0E2A-FBB9-6E89-A253B57069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B1C04AF-A686-A25F-655D-CF2E2D0E2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CA4E9-5848-E84D-A4F2-D7F47554832A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153384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4AC2DA-8F19-1F0E-A030-44C27D820D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34FCBC7-C29A-3493-3ACA-657B5A929D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12A86F8-1E2D-7802-758F-18EE84F69B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6EC51F-CDF6-2C46-9293-D816398B7259}" type="datetimeFigureOut">
              <a:rPr kumimoji="1" lang="ko-Kore-KR" altLang="en-US" smtClean="0"/>
              <a:t>2022. 11. 29.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541508B-20AC-84BF-1ECE-7D52017EB9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269ED17-4239-FB07-4DFB-418026BD03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CA4E9-5848-E84D-A4F2-D7F47554832A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169739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EE12E2-8F57-6F52-20C7-68015F5076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F53231D-987E-07E7-1380-4C08010D6F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4505B40-0F54-3072-5B22-70D16228FF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339B05C-50A9-381A-C63E-6AC80BA3E1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6EC51F-CDF6-2C46-9293-D816398B7259}" type="datetimeFigureOut">
              <a:rPr kumimoji="1" lang="ko-Kore-KR" altLang="en-US" smtClean="0"/>
              <a:t>2022. 11. 29.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0CCB4A-1031-EE8B-C9AC-F98030E03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FD20FAD-7214-E29E-EABA-E870DA6836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CA4E9-5848-E84D-A4F2-D7F47554832A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131486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0E75BB-0D5E-857C-D5C2-3331BE88C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A333C86-352E-E177-043F-A295020F03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F927B80-4763-04EA-2795-484FCBEB2B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8DE9B0-D0BB-ACB1-661F-2D742E2085C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7140780-FD9D-2753-D40C-635E9F102E1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DC8B043-2DFC-7FE8-6EB6-A0F4597B91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6EC51F-CDF6-2C46-9293-D816398B7259}" type="datetimeFigureOut">
              <a:rPr kumimoji="1" lang="ko-Kore-KR" altLang="en-US" smtClean="0"/>
              <a:t>2022. 11. 29.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A73F0CC-677B-DBA0-C6D0-94EE869224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B3B058D-CE54-9738-47F4-D8B852104F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CA4E9-5848-E84D-A4F2-D7F47554832A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829962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CC29AF-C9AA-D063-7113-8233680B78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7CDB216-BC68-FEE6-1005-24AD9674E6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6EC51F-CDF6-2C46-9293-D816398B7259}" type="datetimeFigureOut">
              <a:rPr kumimoji="1" lang="ko-Kore-KR" altLang="en-US" smtClean="0"/>
              <a:t>2022. 11. 29.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FD11662-B557-29CD-7A9D-28927C8473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05237A7-DE8C-A126-6B5C-C265E2B98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CA4E9-5848-E84D-A4F2-D7F47554832A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623886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3B7BF69-9CA6-6EC6-3EC5-AE4729FCAD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6EC51F-CDF6-2C46-9293-D816398B7259}" type="datetimeFigureOut">
              <a:rPr kumimoji="1" lang="ko-Kore-KR" altLang="en-US" smtClean="0"/>
              <a:t>2022. 11. 29.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489B2C7-16B3-E31A-820B-6AAAE8D61D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6FC9637-E8D4-DE8D-0084-A103B4798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CA4E9-5848-E84D-A4F2-D7F47554832A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534135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B089AF-D43E-4A94-67D7-64413178E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3BA677E-ABEC-D599-6DE4-FAECA4A1CC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1CC77D0-34AE-DF21-CF90-5BC69F59B8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F235114-2097-7BB4-46D4-3F21EDDDCE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6EC51F-CDF6-2C46-9293-D816398B7259}" type="datetimeFigureOut">
              <a:rPr kumimoji="1" lang="ko-Kore-KR" altLang="en-US" smtClean="0"/>
              <a:t>2022. 11. 29.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EEA2E27-BE95-4A93-1DEE-7F2813B23D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FCD8E33-EBEA-F4A6-D864-7B63FBE9C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CA4E9-5848-E84D-A4F2-D7F47554832A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136468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DC5556-83C8-0206-E39E-56D9B1F2C1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EFEFB2A-80E8-DEB9-7DA2-77517D4C0D9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04451F0-502B-8774-9675-D03AA22C9B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533FB0B-EC6B-314E-F492-3C4DAADE17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6EC51F-CDF6-2C46-9293-D816398B7259}" type="datetimeFigureOut">
              <a:rPr kumimoji="1" lang="ko-Kore-KR" altLang="en-US" smtClean="0"/>
              <a:t>2022. 11. 29.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5F5EA35-83F0-D240-DEEF-E148226CEB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499BC87-3829-A8BF-3EDD-0624C164E1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CA4E9-5848-E84D-A4F2-D7F47554832A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510396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DF51D01-1F74-B00D-4B36-BCB62A13C4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12AEA27-12D6-DE60-D876-DC80ABC88C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298BEF-209E-536C-E62B-4742CBBAB49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6EC51F-CDF6-2C46-9293-D816398B7259}" type="datetimeFigureOut">
              <a:rPr kumimoji="1" lang="ko-Kore-KR" altLang="en-US" smtClean="0"/>
              <a:t>2022. 11. 29.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CD70AB8-DB7D-B811-B85C-AAE478BA5B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BE5D4DB-7A2E-A8B6-3A7C-DE0A2A5767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CCA4E9-5848-E84D-A4F2-D7F47554832A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33370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4.mov"/><Relationship Id="rId1" Type="http://schemas.microsoft.com/office/2007/relationships/media" Target="../media/media4.mov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em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91C85F-3B25-6114-F27D-4DFE15DE710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kumimoji="1" lang="ko-KR" altLang="en-US" sz="4000" dirty="0">
                <a:latin typeface="NanumGothic" panose="020D0604000000000000" pitchFamily="34" charset="-127"/>
                <a:ea typeface="NanumGothic" panose="020D0604000000000000" pitchFamily="34" charset="-127"/>
              </a:rPr>
              <a:t>플레이리스트 공유 데이터베이스</a:t>
            </a:r>
            <a:br>
              <a:rPr kumimoji="1" lang="en-US" altLang="ko-KR" sz="4000" dirty="0">
                <a:latin typeface="NanumGothic" panose="020D0604000000000000" pitchFamily="34" charset="-127"/>
                <a:ea typeface="NanumGothic" panose="020D0604000000000000" pitchFamily="34" charset="-127"/>
              </a:rPr>
            </a:br>
            <a:endParaRPr kumimoji="1" lang="ko-Kore-KR" altLang="en-US" sz="4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2B2DAFD-5E52-53CD-43FA-5AF5307AB17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ko-Kore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데이터베이스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프로젝트 최종보고서</a:t>
            </a:r>
            <a:endParaRPr kumimoji="1" lang="en-US" altLang="ko-KR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kumimoji="1" lang="en-US" altLang="ko-Kore-KR" dirty="0">
                <a:latin typeface="NanumGothic" panose="020D0604000000000000" pitchFamily="34" charset="-127"/>
                <a:ea typeface="NanumGothic" panose="020D0604000000000000" pitchFamily="34" charset="-127"/>
              </a:rPr>
              <a:t>2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0517108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김주혁</a:t>
            </a:r>
            <a:endParaRPr kumimoji="1" lang="ko-Kore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132543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[R] 6">
            <a:extLst>
              <a:ext uri="{FF2B5EF4-FFF2-40B4-BE49-F238E27FC236}">
                <a16:creationId xmlns:a16="http://schemas.microsoft.com/office/drawing/2014/main" id="{3D58DB4A-4AC7-6D77-DD75-AE32B06B9CEA}"/>
              </a:ext>
            </a:extLst>
          </p:cNvPr>
          <p:cNvCxnSpPr/>
          <p:nvPr/>
        </p:nvCxnSpPr>
        <p:spPr>
          <a:xfrm>
            <a:off x="0" y="787565"/>
            <a:ext cx="12192000" cy="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제목 4">
            <a:extLst>
              <a:ext uri="{FF2B5EF4-FFF2-40B4-BE49-F238E27FC236}">
                <a16:creationId xmlns:a16="http://schemas.microsoft.com/office/drawing/2014/main" id="{94893652-8BE3-829D-795B-C35AE664DBEB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4376057" cy="7875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latin typeface="NanumGothic" panose="020D0604000000000000" pitchFamily="34" charset="-127"/>
                <a:ea typeface="NanumGothic" panose="020D0604000000000000" pitchFamily="34" charset="-127"/>
              </a:rPr>
              <a:t>4.</a:t>
            </a:r>
            <a:r>
              <a:rPr lang="ko-KR" altLang="en-US" sz="2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릴레이션 인스턴스 정보</a:t>
            </a:r>
            <a:endParaRPr lang="ko-Kore-KR" altLang="en-US" sz="28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1EC7DEB-6739-6F67-C294-CCA0F6A8E336}"/>
              </a:ext>
            </a:extLst>
          </p:cNvPr>
          <p:cNvSpPr txBox="1"/>
          <p:nvPr/>
        </p:nvSpPr>
        <p:spPr>
          <a:xfrm>
            <a:off x="656896" y="1938867"/>
            <a:ext cx="26670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000" dirty="0"/>
              <a:t>SELECT * FROM playlist;</a:t>
            </a:r>
            <a:endParaRPr kumimoji="1" lang="ko-Kore-KR" altLang="en-US" sz="20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DD2E6AE-D328-68DC-2784-5985824338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896" y="2632348"/>
            <a:ext cx="4488656" cy="181390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196C24C-805B-BA0E-E231-1866542461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4732" y="2632348"/>
            <a:ext cx="2679700" cy="2298700"/>
          </a:xfrm>
          <a:prstGeom prst="rect">
            <a:avLst/>
          </a:prstGeom>
        </p:spPr>
      </p:pic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204B73CB-AE08-6978-5EB5-9D834464BE3E}"/>
              </a:ext>
            </a:extLst>
          </p:cNvPr>
          <p:cNvCxnSpPr>
            <a:cxnSpLocks/>
          </p:cNvCxnSpPr>
          <p:nvPr/>
        </p:nvCxnSpPr>
        <p:spPr>
          <a:xfrm flipV="1">
            <a:off x="6096000" y="1181176"/>
            <a:ext cx="0" cy="4716252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0DEE711-450E-A46E-C4D9-11AC7C49B02F}"/>
              </a:ext>
            </a:extLst>
          </p:cNvPr>
          <p:cNvSpPr txBox="1"/>
          <p:nvPr/>
        </p:nvSpPr>
        <p:spPr>
          <a:xfrm>
            <a:off x="7301536" y="1974669"/>
            <a:ext cx="24562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000" dirty="0"/>
              <a:t>SELECT * FROM track;</a:t>
            </a:r>
            <a:endParaRPr kumimoji="1" lang="ko-Kore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7931421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[R] 6">
            <a:extLst>
              <a:ext uri="{FF2B5EF4-FFF2-40B4-BE49-F238E27FC236}">
                <a16:creationId xmlns:a16="http://schemas.microsoft.com/office/drawing/2014/main" id="{3D58DB4A-4AC7-6D77-DD75-AE32B06B9CEA}"/>
              </a:ext>
            </a:extLst>
          </p:cNvPr>
          <p:cNvCxnSpPr/>
          <p:nvPr/>
        </p:nvCxnSpPr>
        <p:spPr>
          <a:xfrm>
            <a:off x="0" y="787565"/>
            <a:ext cx="12192000" cy="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제목 4">
            <a:extLst>
              <a:ext uri="{FF2B5EF4-FFF2-40B4-BE49-F238E27FC236}">
                <a16:creationId xmlns:a16="http://schemas.microsoft.com/office/drawing/2014/main" id="{94893652-8BE3-829D-795B-C35AE664DBEB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2466109" cy="7875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latin typeface="NanumGothic" panose="020D0604000000000000" pitchFamily="34" charset="-127"/>
                <a:ea typeface="NanumGothic" panose="020D0604000000000000" pitchFamily="34" charset="-127"/>
              </a:rPr>
              <a:t>5.</a:t>
            </a:r>
            <a:r>
              <a:rPr lang="ko-KR" altLang="en-US" sz="2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흐름도</a:t>
            </a:r>
            <a:endParaRPr lang="ko-Kore-KR" altLang="en-US" sz="28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5C4CB8F-F84B-84E9-B786-7547B47F60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5566" y="1036942"/>
            <a:ext cx="9060868" cy="559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7201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[R] 6">
            <a:extLst>
              <a:ext uri="{FF2B5EF4-FFF2-40B4-BE49-F238E27FC236}">
                <a16:creationId xmlns:a16="http://schemas.microsoft.com/office/drawing/2014/main" id="{3D58DB4A-4AC7-6D77-DD75-AE32B06B9CEA}"/>
              </a:ext>
            </a:extLst>
          </p:cNvPr>
          <p:cNvCxnSpPr/>
          <p:nvPr/>
        </p:nvCxnSpPr>
        <p:spPr>
          <a:xfrm>
            <a:off x="0" y="787565"/>
            <a:ext cx="12192000" cy="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제목 4">
            <a:extLst>
              <a:ext uri="{FF2B5EF4-FFF2-40B4-BE49-F238E27FC236}">
                <a16:creationId xmlns:a16="http://schemas.microsoft.com/office/drawing/2014/main" id="{94893652-8BE3-829D-795B-C35AE664DBEB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4376057" cy="7875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latin typeface="NanumGothic" panose="020D0604000000000000" pitchFamily="34" charset="-127"/>
                <a:ea typeface="NanumGothic" panose="020D0604000000000000" pitchFamily="34" charset="-127"/>
              </a:rPr>
              <a:t>4.</a:t>
            </a:r>
            <a:r>
              <a:rPr lang="ko-KR" altLang="en-US" sz="2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서비스 시연</a:t>
            </a:r>
            <a:endParaRPr lang="ko-Kore-KR" altLang="en-US" sz="28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2" name="화면 기록 2022-11-29 오전 9.17.07">
            <a:hlinkClick r:id="" action="ppaction://media"/>
            <a:extLst>
              <a:ext uri="{FF2B5EF4-FFF2-40B4-BE49-F238E27FC236}">
                <a16:creationId xmlns:a16="http://schemas.microsoft.com/office/drawing/2014/main" id="{3D8B4F60-A28D-453E-35DD-10094E2882B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1861276"/>
            <a:ext cx="12192000" cy="3373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118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331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[R] 6">
            <a:extLst>
              <a:ext uri="{FF2B5EF4-FFF2-40B4-BE49-F238E27FC236}">
                <a16:creationId xmlns:a16="http://schemas.microsoft.com/office/drawing/2014/main" id="{3D58DB4A-4AC7-6D77-DD75-AE32B06B9CEA}"/>
              </a:ext>
            </a:extLst>
          </p:cNvPr>
          <p:cNvCxnSpPr/>
          <p:nvPr/>
        </p:nvCxnSpPr>
        <p:spPr>
          <a:xfrm>
            <a:off x="0" y="787565"/>
            <a:ext cx="12192000" cy="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제목 4">
            <a:extLst>
              <a:ext uri="{FF2B5EF4-FFF2-40B4-BE49-F238E27FC236}">
                <a16:creationId xmlns:a16="http://schemas.microsoft.com/office/drawing/2014/main" id="{94893652-8BE3-829D-795B-C35AE664DBEB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4376057" cy="7875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latin typeface="NanumGothic" panose="020D0604000000000000" pitchFamily="34" charset="-127"/>
                <a:ea typeface="NanumGothic" panose="020D0604000000000000" pitchFamily="34" charset="-127"/>
              </a:rPr>
              <a:t>4.</a:t>
            </a:r>
            <a:r>
              <a:rPr lang="ko-KR" altLang="en-US" sz="2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서비스 시연</a:t>
            </a:r>
            <a:endParaRPr lang="ko-Kore-KR" altLang="en-US" sz="28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3" name="화면 기록 2022-11-29 오전 9.23.46">
            <a:hlinkClick r:id="" action="ppaction://media"/>
            <a:extLst>
              <a:ext uri="{FF2B5EF4-FFF2-40B4-BE49-F238E27FC236}">
                <a16:creationId xmlns:a16="http://schemas.microsoft.com/office/drawing/2014/main" id="{CFC01ACA-7E92-E63E-DE6D-FC1C10E695F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965779"/>
            <a:ext cx="12192000" cy="3373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927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64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[R] 6">
            <a:extLst>
              <a:ext uri="{FF2B5EF4-FFF2-40B4-BE49-F238E27FC236}">
                <a16:creationId xmlns:a16="http://schemas.microsoft.com/office/drawing/2014/main" id="{3D58DB4A-4AC7-6D77-DD75-AE32B06B9CEA}"/>
              </a:ext>
            </a:extLst>
          </p:cNvPr>
          <p:cNvCxnSpPr/>
          <p:nvPr/>
        </p:nvCxnSpPr>
        <p:spPr>
          <a:xfrm>
            <a:off x="0" y="787565"/>
            <a:ext cx="12192000" cy="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제목 4">
            <a:extLst>
              <a:ext uri="{FF2B5EF4-FFF2-40B4-BE49-F238E27FC236}">
                <a16:creationId xmlns:a16="http://schemas.microsoft.com/office/drawing/2014/main" id="{94893652-8BE3-829D-795B-C35AE664DBEB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4376057" cy="7875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latin typeface="NanumGothic" panose="020D0604000000000000" pitchFamily="34" charset="-127"/>
                <a:ea typeface="NanumGothic" panose="020D0604000000000000" pitchFamily="34" charset="-127"/>
              </a:rPr>
              <a:t>4.</a:t>
            </a:r>
            <a:r>
              <a:rPr lang="ko-KR" altLang="en-US" sz="2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서비스 시연</a:t>
            </a:r>
            <a:endParaRPr lang="ko-Kore-KR" altLang="en-US" sz="28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3" name="화면 기록 2022-11-29 오전 9.30.02">
            <a:hlinkClick r:id="" action="ppaction://media"/>
            <a:extLst>
              <a:ext uri="{FF2B5EF4-FFF2-40B4-BE49-F238E27FC236}">
                <a16:creationId xmlns:a16="http://schemas.microsoft.com/office/drawing/2014/main" id="{26E4D102-0354-C17A-90FF-9F4A16127A7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1742281"/>
            <a:ext cx="12192000" cy="3373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283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12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[R] 6">
            <a:extLst>
              <a:ext uri="{FF2B5EF4-FFF2-40B4-BE49-F238E27FC236}">
                <a16:creationId xmlns:a16="http://schemas.microsoft.com/office/drawing/2014/main" id="{3D58DB4A-4AC7-6D77-DD75-AE32B06B9CEA}"/>
              </a:ext>
            </a:extLst>
          </p:cNvPr>
          <p:cNvCxnSpPr/>
          <p:nvPr/>
        </p:nvCxnSpPr>
        <p:spPr>
          <a:xfrm>
            <a:off x="0" y="787565"/>
            <a:ext cx="12192000" cy="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제목 4">
            <a:extLst>
              <a:ext uri="{FF2B5EF4-FFF2-40B4-BE49-F238E27FC236}">
                <a16:creationId xmlns:a16="http://schemas.microsoft.com/office/drawing/2014/main" id="{94893652-8BE3-829D-795B-C35AE664DBEB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4376057" cy="7875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latin typeface="NanumGothic" panose="020D0604000000000000" pitchFamily="34" charset="-127"/>
                <a:ea typeface="NanumGothic" panose="020D0604000000000000" pitchFamily="34" charset="-127"/>
              </a:rPr>
              <a:t>4.</a:t>
            </a:r>
            <a:r>
              <a:rPr lang="ko-KR" altLang="en-US" sz="2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서비스 시연</a:t>
            </a:r>
            <a:endParaRPr lang="ko-Kore-KR" altLang="en-US" sz="28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2" name="화면 기록 2022-11-29 오전 9.46.58">
            <a:hlinkClick r:id="" action="ppaction://media"/>
            <a:extLst>
              <a:ext uri="{FF2B5EF4-FFF2-40B4-BE49-F238E27FC236}">
                <a16:creationId xmlns:a16="http://schemas.microsoft.com/office/drawing/2014/main" id="{173C7D9C-C4F2-3C16-EFE8-FA547859EA3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742281"/>
            <a:ext cx="12192000" cy="3373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596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0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D16831-92A9-A1FF-4CE9-B03B6ACEE9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kumimoji="1" lang="ko-Kore-KR" altLang="en-US" dirty="0"/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17335892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F66040DE-3C94-2226-C65D-529696CEB7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" y="-13063"/>
            <a:ext cx="2228193" cy="787561"/>
          </a:xfrm>
        </p:spPr>
        <p:txBody>
          <a:bodyPr anchor="ctr">
            <a:normAutofit/>
          </a:bodyPr>
          <a:lstStyle/>
          <a:p>
            <a:r>
              <a:rPr lang="ko-Kore-KR" altLang="en-US" sz="3200" dirty="0">
                <a:latin typeface="NanumGothic" panose="020D0604000000000000" pitchFamily="34" charset="-127"/>
                <a:ea typeface="NanumGothic" panose="020D0604000000000000" pitchFamily="34" charset="-127"/>
              </a:rPr>
              <a:t>목차</a:t>
            </a:r>
          </a:p>
        </p:txBody>
      </p:sp>
      <p:cxnSp>
        <p:nvCxnSpPr>
          <p:cNvPr id="7" name="직선 연결선[R] 6">
            <a:extLst>
              <a:ext uri="{FF2B5EF4-FFF2-40B4-BE49-F238E27FC236}">
                <a16:creationId xmlns:a16="http://schemas.microsoft.com/office/drawing/2014/main" id="{3D58DB4A-4AC7-6D77-DD75-AE32B06B9CEA}"/>
              </a:ext>
            </a:extLst>
          </p:cNvPr>
          <p:cNvCxnSpPr/>
          <p:nvPr/>
        </p:nvCxnSpPr>
        <p:spPr>
          <a:xfrm>
            <a:off x="0" y="787565"/>
            <a:ext cx="12192000" cy="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제목 4">
            <a:extLst>
              <a:ext uri="{FF2B5EF4-FFF2-40B4-BE49-F238E27FC236}">
                <a16:creationId xmlns:a16="http://schemas.microsoft.com/office/drawing/2014/main" id="{261C05A5-8631-01D7-460E-E84500E1CB13}"/>
              </a:ext>
            </a:extLst>
          </p:cNvPr>
          <p:cNvSpPr txBox="1">
            <a:spLocks/>
          </p:cNvSpPr>
          <p:nvPr/>
        </p:nvSpPr>
        <p:spPr>
          <a:xfrm>
            <a:off x="735274" y="1323147"/>
            <a:ext cx="4841861" cy="502539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lnSpc>
                <a:spcPct val="150000"/>
              </a:lnSpc>
              <a:buAutoNum type="arabicPeriod"/>
            </a:pP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개요</a:t>
            </a: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1.1.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주제</a:t>
            </a: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1.2.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기능</a:t>
            </a: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1.3.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개발 환경</a:t>
            </a: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457200" indent="-457200" algn="l">
              <a:lnSpc>
                <a:spcPct val="150000"/>
              </a:lnSpc>
              <a:buAutoNum type="arabicPeriod"/>
            </a:pP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요구사항명세서</a:t>
            </a: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457200" indent="-457200" algn="l">
              <a:lnSpc>
                <a:spcPct val="150000"/>
              </a:lnSpc>
              <a:buAutoNum type="arabicPeriod"/>
            </a:pP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ERD</a:t>
            </a:r>
          </a:p>
          <a:p>
            <a:pPr lvl="1">
              <a:lnSpc>
                <a:spcPct val="150000"/>
              </a:lnSpc>
            </a:pP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3.1. 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릴레이션 스키마 정보</a:t>
            </a: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457200" indent="-457200" algn="l">
              <a:lnSpc>
                <a:spcPct val="150000"/>
              </a:lnSpc>
              <a:buAutoNum type="arabicPeriod"/>
            </a:pP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릴레이션 인스턴스 정보</a:t>
            </a: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457200" indent="-457200" algn="l">
              <a:lnSpc>
                <a:spcPct val="150000"/>
              </a:lnSpc>
              <a:buAutoNum type="arabicPeriod"/>
            </a:pP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흐름도</a:t>
            </a: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457200" indent="-457200" algn="l">
              <a:lnSpc>
                <a:spcPct val="150000"/>
              </a:lnSpc>
              <a:buAutoNum type="arabicPeriod"/>
            </a:pP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서비스 시연</a:t>
            </a: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914400" lvl="1" indent="-457200">
              <a:lnSpc>
                <a:spcPct val="150000"/>
              </a:lnSpc>
              <a:buAutoNum type="arabicPeriod"/>
            </a:pP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457200" indent="-457200" algn="l">
              <a:lnSpc>
                <a:spcPct val="150000"/>
              </a:lnSpc>
              <a:buAutoNum type="arabicPeriod"/>
            </a:pP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777537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F66040DE-3C94-2226-C65D-529696CEB7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" y="4"/>
            <a:ext cx="2228193" cy="787561"/>
          </a:xfrm>
        </p:spPr>
        <p:txBody>
          <a:bodyPr anchor="ctr">
            <a:normAutofit/>
          </a:bodyPr>
          <a:lstStyle/>
          <a:p>
            <a:r>
              <a:rPr lang="en-US" altLang="ko-Kore-KR" sz="2800" dirty="0">
                <a:latin typeface="NanumGothic" panose="020D0604000000000000" pitchFamily="34" charset="-127"/>
                <a:ea typeface="NanumGothic" panose="020D0604000000000000" pitchFamily="34" charset="-127"/>
              </a:rPr>
              <a:t>1.</a:t>
            </a:r>
            <a:r>
              <a:rPr lang="ko-Kore-KR" altLang="en-US" sz="2800" dirty="0">
                <a:latin typeface="NanumGothic" panose="020D0604000000000000" pitchFamily="34" charset="-127"/>
                <a:ea typeface="NanumGothic" panose="020D0604000000000000" pitchFamily="34" charset="-127"/>
              </a:rPr>
              <a:t>개요</a:t>
            </a:r>
          </a:p>
        </p:txBody>
      </p:sp>
      <p:cxnSp>
        <p:nvCxnSpPr>
          <p:cNvPr id="7" name="직선 연결선[R] 6">
            <a:extLst>
              <a:ext uri="{FF2B5EF4-FFF2-40B4-BE49-F238E27FC236}">
                <a16:creationId xmlns:a16="http://schemas.microsoft.com/office/drawing/2014/main" id="{3D58DB4A-4AC7-6D77-DD75-AE32B06B9CEA}"/>
              </a:ext>
            </a:extLst>
          </p:cNvPr>
          <p:cNvCxnSpPr/>
          <p:nvPr/>
        </p:nvCxnSpPr>
        <p:spPr>
          <a:xfrm>
            <a:off x="0" y="787565"/>
            <a:ext cx="12192000" cy="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제목 4">
            <a:extLst>
              <a:ext uri="{FF2B5EF4-FFF2-40B4-BE49-F238E27FC236}">
                <a16:creationId xmlns:a16="http://schemas.microsoft.com/office/drawing/2014/main" id="{CA56A9BF-F13B-4765-7BEF-87627F910032}"/>
              </a:ext>
            </a:extLst>
          </p:cNvPr>
          <p:cNvSpPr txBox="1">
            <a:spLocks/>
          </p:cNvSpPr>
          <p:nvPr/>
        </p:nvSpPr>
        <p:spPr>
          <a:xfrm>
            <a:off x="444138" y="1091422"/>
            <a:ext cx="5199015" cy="549225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1.1.</a:t>
            </a:r>
            <a:r>
              <a:rPr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주제</a:t>
            </a:r>
            <a:endParaRPr lang="en-US" altLang="ko-KR" sz="2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MyPlayList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는 사용자들이 자신만의 플레이리스트를 공유할 수 있는 서비스이다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</a:p>
          <a:p>
            <a:pPr algn="l">
              <a:lnSpc>
                <a:spcPct val="150000"/>
              </a:lnSpc>
            </a:pP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1.2.</a:t>
            </a:r>
            <a:r>
              <a:rPr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기능</a:t>
            </a:r>
            <a:endParaRPr lang="en-US" altLang="ko-KR" sz="2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 1.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음원 데이터를 통한 노래 검색 기능 </a:t>
            </a: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 2.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플레이리스트 생성 기능</a:t>
            </a: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 3.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플레이리스트에 평점을 등록하는 기능</a:t>
            </a: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l">
              <a:lnSpc>
                <a:spcPct val="150000"/>
              </a:lnSpc>
            </a:pP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 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4.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플레이리스트 즐겨찾기 기능</a:t>
            </a: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l">
              <a:lnSpc>
                <a:spcPct val="150000"/>
              </a:lnSpc>
            </a:pP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 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5.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플레이리스트 곡 목록 수정 및 삭제 기능</a:t>
            </a: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l">
              <a:lnSpc>
                <a:spcPct val="150000"/>
              </a:lnSpc>
            </a:pP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l">
              <a:lnSpc>
                <a:spcPct val="150000"/>
              </a:lnSpc>
            </a:pP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l">
              <a:lnSpc>
                <a:spcPct val="150000"/>
              </a:lnSpc>
            </a:pPr>
            <a:endParaRPr lang="en-US" altLang="ko-KR" sz="2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l">
              <a:lnSpc>
                <a:spcPct val="150000"/>
              </a:lnSpc>
            </a:pP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191E4460-E968-6FCA-DA84-CF6435D82C20}"/>
              </a:ext>
            </a:extLst>
          </p:cNvPr>
          <p:cNvCxnSpPr>
            <a:cxnSpLocks/>
          </p:cNvCxnSpPr>
          <p:nvPr/>
        </p:nvCxnSpPr>
        <p:spPr>
          <a:xfrm flipV="1">
            <a:off x="5643153" y="1354183"/>
            <a:ext cx="0" cy="4716252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제목 4">
            <a:extLst>
              <a:ext uri="{FF2B5EF4-FFF2-40B4-BE49-F238E27FC236}">
                <a16:creationId xmlns:a16="http://schemas.microsoft.com/office/drawing/2014/main" id="{F1E087E4-D81D-46E1-F03C-21A71541B8DB}"/>
              </a:ext>
            </a:extLst>
          </p:cNvPr>
          <p:cNvSpPr txBox="1">
            <a:spLocks/>
          </p:cNvSpPr>
          <p:nvPr/>
        </p:nvSpPr>
        <p:spPr>
          <a:xfrm>
            <a:off x="6548847" y="1406720"/>
            <a:ext cx="5199015" cy="461117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endParaRPr lang="en-US" altLang="ko-KR" sz="2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1.3.</a:t>
            </a:r>
            <a:r>
              <a:rPr lang="ko-KR" altLang="en-US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개발 환경</a:t>
            </a:r>
            <a:endParaRPr lang="en-US" altLang="ko-KR" sz="28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l">
              <a:lnSpc>
                <a:spcPct val="150000"/>
              </a:lnSpc>
            </a:pPr>
            <a:r>
              <a:rPr lang="ko-KR" altLang="en-US" sz="2400" dirty="0">
                <a:latin typeface="NanumGothic" panose="020D0604000000000000" pitchFamily="34" charset="-127"/>
                <a:ea typeface="NanumGothic" panose="020D0604000000000000" pitchFamily="34" charset="-127"/>
              </a:rPr>
              <a:t> 호스트 언어 </a:t>
            </a:r>
            <a:r>
              <a:rPr lang="en-US" altLang="ko-KR" sz="2400" dirty="0">
                <a:latin typeface="NanumGothic" panose="020D0604000000000000" pitchFamily="34" charset="-127"/>
                <a:ea typeface="NanumGothic" panose="020D0604000000000000" pitchFamily="34" charset="-127"/>
              </a:rPr>
              <a:t>:</a:t>
            </a:r>
            <a:r>
              <a:rPr lang="ko-KR" altLang="en-US" sz="24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2400" dirty="0">
                <a:latin typeface="NanumGothic" panose="020D0604000000000000" pitchFamily="34" charset="-127"/>
                <a:ea typeface="NanumGothic" panose="020D0604000000000000" pitchFamily="34" charset="-127"/>
              </a:rPr>
              <a:t>Python</a:t>
            </a:r>
            <a:r>
              <a:rPr lang="ko-KR" altLang="en-US" sz="24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endParaRPr lang="en-US" altLang="ko-KR" sz="2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2400" dirty="0">
                <a:latin typeface="NanumGothic" panose="020D0604000000000000" pitchFamily="34" charset="-127"/>
                <a:ea typeface="NanumGothic" panose="020D0604000000000000" pitchFamily="34" charset="-127"/>
              </a:rPr>
              <a:t> DB : </a:t>
            </a:r>
            <a:r>
              <a:rPr lang="en-US" altLang="ko-KR" sz="24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mysql</a:t>
            </a:r>
            <a:endParaRPr lang="en-US" altLang="ko-KR" sz="2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l">
              <a:lnSpc>
                <a:spcPct val="150000"/>
              </a:lnSpc>
            </a:pPr>
            <a:r>
              <a:rPr kumimoji="1"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 </a:t>
            </a:r>
          </a:p>
          <a:p>
            <a:pPr algn="l">
              <a:lnSpc>
                <a:spcPct val="150000"/>
              </a:lnSpc>
            </a:pPr>
            <a:r>
              <a:rPr kumimoji="1"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 </a:t>
            </a:r>
            <a:endParaRPr lang="en-US" altLang="ko-KR" sz="2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588611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F66040DE-3C94-2226-C65D-529696CEB7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3336324" cy="787561"/>
          </a:xfrm>
        </p:spPr>
        <p:txBody>
          <a:bodyPr anchor="ctr">
            <a:normAutofit/>
          </a:bodyPr>
          <a:lstStyle/>
          <a:p>
            <a:r>
              <a:rPr lang="en-US" altLang="ko-Kore-KR" sz="2800" dirty="0">
                <a:latin typeface="NanumGothic" panose="020D0604000000000000" pitchFamily="34" charset="-127"/>
                <a:ea typeface="NanumGothic" panose="020D0604000000000000" pitchFamily="34" charset="-127"/>
              </a:rPr>
              <a:t>2. </a:t>
            </a:r>
            <a:r>
              <a:rPr lang="ko-Kore-KR" altLang="en-US" sz="2800" dirty="0">
                <a:latin typeface="NanumGothic" panose="020D0604000000000000" pitchFamily="34" charset="-127"/>
                <a:ea typeface="NanumGothic" panose="020D0604000000000000" pitchFamily="34" charset="-127"/>
              </a:rPr>
              <a:t>요구사항명세서</a:t>
            </a:r>
          </a:p>
        </p:txBody>
      </p:sp>
      <p:cxnSp>
        <p:nvCxnSpPr>
          <p:cNvPr id="7" name="직선 연결선[R] 6">
            <a:extLst>
              <a:ext uri="{FF2B5EF4-FFF2-40B4-BE49-F238E27FC236}">
                <a16:creationId xmlns:a16="http://schemas.microsoft.com/office/drawing/2014/main" id="{3D58DB4A-4AC7-6D77-DD75-AE32B06B9CEA}"/>
              </a:ext>
            </a:extLst>
          </p:cNvPr>
          <p:cNvCxnSpPr/>
          <p:nvPr/>
        </p:nvCxnSpPr>
        <p:spPr>
          <a:xfrm>
            <a:off x="0" y="787565"/>
            <a:ext cx="12192000" cy="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제목 4">
            <a:extLst>
              <a:ext uri="{FF2B5EF4-FFF2-40B4-BE49-F238E27FC236}">
                <a16:creationId xmlns:a16="http://schemas.microsoft.com/office/drawing/2014/main" id="{6BA67409-28B3-AAF7-464F-A9CDB636965C}"/>
              </a:ext>
            </a:extLst>
          </p:cNvPr>
          <p:cNvSpPr txBox="1">
            <a:spLocks/>
          </p:cNvSpPr>
          <p:nvPr/>
        </p:nvSpPr>
        <p:spPr>
          <a:xfrm>
            <a:off x="339634" y="1018904"/>
            <a:ext cx="11704320" cy="56823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lnSpc>
                <a:spcPct val="150000"/>
              </a:lnSpc>
              <a:buAutoNum type="arabicPeriod"/>
            </a:pPr>
            <a:endParaRPr lang="en-US" altLang="ko-KR" sz="18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457200" indent="-457200" algn="l">
              <a:lnSpc>
                <a:spcPct val="150000"/>
              </a:lnSpc>
              <a:buAutoNum type="arabicPeriod"/>
            </a:pPr>
            <a:endParaRPr lang="en-US" altLang="ko-KR" sz="18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457200" indent="-457200" algn="l">
              <a:lnSpc>
                <a:spcPct val="150000"/>
              </a:lnSpc>
              <a:buAutoNum type="arabicPeriod"/>
            </a:pP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사용자가 플레이리스트를 등록하려면 회원가입을 </a:t>
            </a:r>
            <a:r>
              <a:rPr lang="ko-KR" altLang="en-US" sz="18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해야한다</a:t>
            </a:r>
            <a:endParaRPr lang="en-US" altLang="ko-KR" sz="18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457200" indent="-457200" algn="l">
              <a:lnSpc>
                <a:spcPct val="150000"/>
              </a:lnSpc>
              <a:buAutoNum type="arabicPeriod"/>
            </a:pP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회원가입 정보에는 아이디</a:t>
            </a: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비밀번호</a:t>
            </a: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나이</a:t>
            </a: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성별을 </a:t>
            </a:r>
            <a:r>
              <a:rPr lang="ko-KR" altLang="en-US" sz="18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입력해야한다</a:t>
            </a:r>
            <a:endParaRPr lang="en-US" altLang="ko-KR" sz="18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457200" indent="-457200" algn="l">
              <a:lnSpc>
                <a:spcPct val="150000"/>
              </a:lnSpc>
              <a:buAutoNum type="arabicPeriod"/>
            </a:pP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플레이리스트는 </a:t>
            </a: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1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개 이상의 노래를 포함해야 한다</a:t>
            </a:r>
          </a:p>
          <a:p>
            <a:pPr marL="457200" indent="-457200" algn="l">
              <a:lnSpc>
                <a:spcPct val="150000"/>
              </a:lnSpc>
              <a:buAutoNum type="arabicPeriod"/>
            </a:pP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회원은 여러 노래를 등록할 수 있고</a:t>
            </a: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하나의 노래는 여러 회원들로부터 등록될 수 있다</a:t>
            </a:r>
            <a:endParaRPr lang="en-US" altLang="ko-KR" sz="18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457200" indent="-457200" algn="l">
              <a:lnSpc>
                <a:spcPct val="150000"/>
              </a:lnSpc>
              <a:buAutoNum type="arabicPeriod"/>
            </a:pP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플레이리스트와 회원은 </a:t>
            </a:r>
            <a:r>
              <a:rPr lang="ko-KR" altLang="en-US" sz="18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회원아이디로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식별한다</a:t>
            </a:r>
          </a:p>
          <a:p>
            <a:pPr marL="457200" indent="-457200" algn="l">
              <a:lnSpc>
                <a:spcPct val="150000"/>
              </a:lnSpc>
              <a:buAutoNum type="arabicPeriod"/>
            </a:pP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노래는 제목</a:t>
            </a: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아티스트</a:t>
            </a: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앨범명을 갖는다</a:t>
            </a:r>
          </a:p>
          <a:p>
            <a:pPr marL="457200" indent="-457200" algn="l">
              <a:lnSpc>
                <a:spcPct val="150000"/>
              </a:lnSpc>
              <a:buAutoNum type="arabicPeriod"/>
            </a:pP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회원이 등록한 플레이리스트는 플레이리스트 아이디</a:t>
            </a: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제목</a:t>
            </a: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평점을 갖는다</a:t>
            </a:r>
          </a:p>
          <a:p>
            <a:pPr marL="457200" indent="-457200" algn="l">
              <a:lnSpc>
                <a:spcPct val="150000"/>
              </a:lnSpc>
              <a:buAutoNum type="arabicPeriod"/>
            </a:pP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플레이리스트의 초기 평점 값은 </a:t>
            </a: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0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이며 한 명당 한 번의 입력이 가능하다</a:t>
            </a:r>
            <a:endParaRPr lang="en-US" altLang="ko-KR" sz="18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457200" indent="-457200" algn="l">
              <a:lnSpc>
                <a:spcPct val="150000"/>
              </a:lnSpc>
              <a:buAutoNum type="arabicPeriod"/>
            </a:pP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회원은 플레이리스트에 한 번만 평점을 입력할 수 있다</a:t>
            </a:r>
            <a:endParaRPr lang="en-US" altLang="ko-KR" sz="18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457200" indent="-457200" algn="l">
              <a:lnSpc>
                <a:spcPct val="150000"/>
              </a:lnSpc>
              <a:buAutoNum type="arabicPeriod"/>
            </a:pP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회원은 </a:t>
            </a:r>
            <a:r>
              <a:rPr lang="ko-KR" altLang="en-US" sz="18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여러개의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플레이리스트를 </a:t>
            </a:r>
            <a:r>
              <a:rPr lang="ko-KR" altLang="en-US" sz="18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즐겨찾기에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등록할 수 있다</a:t>
            </a:r>
            <a:endParaRPr lang="en-US" altLang="ko-KR" sz="18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457200" indent="-457200" algn="l">
              <a:lnSpc>
                <a:spcPct val="150000"/>
              </a:lnSpc>
              <a:buAutoNum type="arabicPeriod"/>
            </a:pP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회원은 여러 플레이리스트에 </a:t>
            </a:r>
            <a:r>
              <a:rPr lang="ko-KR" altLang="en-US" sz="18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여러개의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댓글을 작성할 수 있다</a:t>
            </a:r>
            <a:endParaRPr lang="en-US" altLang="ko-KR" sz="18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457200" indent="-457200" algn="l">
              <a:lnSpc>
                <a:spcPct val="150000"/>
              </a:lnSpc>
              <a:buAutoNum type="arabicPeriod"/>
            </a:pPr>
            <a:endParaRPr lang="en-US" altLang="ko-KR" sz="18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914400" lvl="1" indent="-457200">
              <a:lnSpc>
                <a:spcPct val="150000"/>
              </a:lnSpc>
              <a:buAutoNum type="arabicPeriod"/>
            </a:pPr>
            <a:endParaRPr lang="en-US" altLang="ko-KR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457200" indent="-457200" algn="l">
              <a:lnSpc>
                <a:spcPct val="150000"/>
              </a:lnSpc>
              <a:buAutoNum type="arabicPeriod"/>
            </a:pPr>
            <a:endParaRPr lang="en-US" altLang="ko-KR" sz="18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757429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[R] 6">
            <a:extLst>
              <a:ext uri="{FF2B5EF4-FFF2-40B4-BE49-F238E27FC236}">
                <a16:creationId xmlns:a16="http://schemas.microsoft.com/office/drawing/2014/main" id="{3D58DB4A-4AC7-6D77-DD75-AE32B06B9CEA}"/>
              </a:ext>
            </a:extLst>
          </p:cNvPr>
          <p:cNvCxnSpPr/>
          <p:nvPr/>
        </p:nvCxnSpPr>
        <p:spPr>
          <a:xfrm>
            <a:off x="0" y="787565"/>
            <a:ext cx="12192000" cy="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제목 4">
            <a:extLst>
              <a:ext uri="{FF2B5EF4-FFF2-40B4-BE49-F238E27FC236}">
                <a16:creationId xmlns:a16="http://schemas.microsoft.com/office/drawing/2014/main" id="{94893652-8BE3-829D-795B-C35AE664DBEB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2228193" cy="7875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ore-KR" sz="2800" dirty="0">
                <a:latin typeface="NanumGothic" panose="020D0604000000000000" pitchFamily="34" charset="-127"/>
                <a:ea typeface="NanumGothic" panose="020D0604000000000000" pitchFamily="34" charset="-127"/>
              </a:rPr>
              <a:t>3</a:t>
            </a:r>
            <a:r>
              <a:rPr lang="en-US" altLang="ko-KR" sz="2800" dirty="0"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  <a:r>
              <a:rPr lang="en-US" altLang="ko-Kore-KR" sz="2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ERD</a:t>
            </a:r>
            <a:endParaRPr lang="ko-Kore-KR" altLang="en-US" sz="28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743CD9E-C973-B737-E60A-CDB83B2661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016" y="953587"/>
            <a:ext cx="10588331" cy="5689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9243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[R] 6">
            <a:extLst>
              <a:ext uri="{FF2B5EF4-FFF2-40B4-BE49-F238E27FC236}">
                <a16:creationId xmlns:a16="http://schemas.microsoft.com/office/drawing/2014/main" id="{3D58DB4A-4AC7-6D77-DD75-AE32B06B9CEA}"/>
              </a:ext>
            </a:extLst>
          </p:cNvPr>
          <p:cNvCxnSpPr/>
          <p:nvPr/>
        </p:nvCxnSpPr>
        <p:spPr>
          <a:xfrm>
            <a:off x="0" y="787565"/>
            <a:ext cx="12192000" cy="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제목 4">
            <a:extLst>
              <a:ext uri="{FF2B5EF4-FFF2-40B4-BE49-F238E27FC236}">
                <a16:creationId xmlns:a16="http://schemas.microsoft.com/office/drawing/2014/main" id="{94893652-8BE3-829D-795B-C35AE664DBEB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2228193" cy="7875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ore-KR" sz="2800" dirty="0">
                <a:latin typeface="NanumGothic" panose="020D0604000000000000" pitchFamily="34" charset="-127"/>
                <a:ea typeface="NanumGothic" panose="020D0604000000000000" pitchFamily="34" charset="-127"/>
              </a:rPr>
              <a:t>3</a:t>
            </a:r>
            <a:r>
              <a:rPr lang="en-US" altLang="ko-KR" sz="2800" dirty="0"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  <a:r>
              <a:rPr lang="en-US" altLang="ko-Kore-KR" sz="2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ERD</a:t>
            </a:r>
            <a:endParaRPr lang="ko-Kore-KR" altLang="en-US" sz="28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75C41DF-5E1E-D897-B064-B88848A0E0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4187" y="844573"/>
            <a:ext cx="9483626" cy="6013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0713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[R] 6">
            <a:extLst>
              <a:ext uri="{FF2B5EF4-FFF2-40B4-BE49-F238E27FC236}">
                <a16:creationId xmlns:a16="http://schemas.microsoft.com/office/drawing/2014/main" id="{3D58DB4A-4AC7-6D77-DD75-AE32B06B9CEA}"/>
              </a:ext>
            </a:extLst>
          </p:cNvPr>
          <p:cNvCxnSpPr/>
          <p:nvPr/>
        </p:nvCxnSpPr>
        <p:spPr>
          <a:xfrm>
            <a:off x="0" y="787565"/>
            <a:ext cx="12192000" cy="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제목 4">
            <a:extLst>
              <a:ext uri="{FF2B5EF4-FFF2-40B4-BE49-F238E27FC236}">
                <a16:creationId xmlns:a16="http://schemas.microsoft.com/office/drawing/2014/main" id="{94893652-8BE3-829D-795B-C35AE664DBEB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4376057" cy="7875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ore-KR" sz="2800" dirty="0">
                <a:latin typeface="NanumGothic" panose="020D0604000000000000" pitchFamily="34" charset="-127"/>
                <a:ea typeface="NanumGothic" panose="020D0604000000000000" pitchFamily="34" charset="-127"/>
              </a:rPr>
              <a:t>3-1</a:t>
            </a:r>
            <a:r>
              <a:rPr lang="ko-KR" altLang="en-US" sz="2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릴레이션 스키마 정보</a:t>
            </a:r>
            <a:endParaRPr lang="ko-Kore-KR" altLang="en-US" sz="28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4206D00-CC0C-2491-D51E-F1EA877162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284" y="1167445"/>
            <a:ext cx="11289434" cy="230074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256922A-46C2-05B3-0DA3-EB62417A77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283" y="3687379"/>
            <a:ext cx="11289433" cy="2740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4612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[R] 6">
            <a:extLst>
              <a:ext uri="{FF2B5EF4-FFF2-40B4-BE49-F238E27FC236}">
                <a16:creationId xmlns:a16="http://schemas.microsoft.com/office/drawing/2014/main" id="{3D58DB4A-4AC7-6D77-DD75-AE32B06B9CEA}"/>
              </a:ext>
            </a:extLst>
          </p:cNvPr>
          <p:cNvCxnSpPr/>
          <p:nvPr/>
        </p:nvCxnSpPr>
        <p:spPr>
          <a:xfrm>
            <a:off x="0" y="787565"/>
            <a:ext cx="12192000" cy="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제목 4">
            <a:extLst>
              <a:ext uri="{FF2B5EF4-FFF2-40B4-BE49-F238E27FC236}">
                <a16:creationId xmlns:a16="http://schemas.microsoft.com/office/drawing/2014/main" id="{94893652-8BE3-829D-795B-C35AE664DBEB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4376057" cy="7875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ore-KR" sz="2800" dirty="0">
                <a:latin typeface="NanumGothic" panose="020D0604000000000000" pitchFamily="34" charset="-127"/>
                <a:ea typeface="NanumGothic" panose="020D0604000000000000" pitchFamily="34" charset="-127"/>
              </a:rPr>
              <a:t>3-1</a:t>
            </a:r>
            <a:r>
              <a:rPr lang="ko-KR" altLang="en-US" sz="2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릴레이션 스키마 정보</a:t>
            </a:r>
            <a:endParaRPr lang="ko-Kore-KR" altLang="en-US" sz="28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B8C2435-8B3F-325B-5383-2CA71DAFE0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327" y="2160217"/>
            <a:ext cx="11289345" cy="2537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3120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[R] 6">
            <a:extLst>
              <a:ext uri="{FF2B5EF4-FFF2-40B4-BE49-F238E27FC236}">
                <a16:creationId xmlns:a16="http://schemas.microsoft.com/office/drawing/2014/main" id="{3D58DB4A-4AC7-6D77-DD75-AE32B06B9CEA}"/>
              </a:ext>
            </a:extLst>
          </p:cNvPr>
          <p:cNvCxnSpPr/>
          <p:nvPr/>
        </p:nvCxnSpPr>
        <p:spPr>
          <a:xfrm>
            <a:off x="0" y="787565"/>
            <a:ext cx="12192000" cy="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제목 4">
            <a:extLst>
              <a:ext uri="{FF2B5EF4-FFF2-40B4-BE49-F238E27FC236}">
                <a16:creationId xmlns:a16="http://schemas.microsoft.com/office/drawing/2014/main" id="{94893652-8BE3-829D-795B-C35AE664DBEB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4376057" cy="7875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latin typeface="NanumGothic" panose="020D0604000000000000" pitchFamily="34" charset="-127"/>
                <a:ea typeface="NanumGothic" panose="020D0604000000000000" pitchFamily="34" charset="-127"/>
              </a:rPr>
              <a:t>4.</a:t>
            </a:r>
            <a:r>
              <a:rPr lang="ko-KR" altLang="en-US" sz="2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릴레이션 인스턴스 정보</a:t>
            </a:r>
            <a:endParaRPr lang="ko-Kore-KR" altLang="en-US" sz="28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6E3142B-CE80-166D-4773-10C0888ACF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6817" y="2234417"/>
            <a:ext cx="6911158" cy="342819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1EC7DEB-6739-6F67-C294-CCA0F6A8E336}"/>
              </a:ext>
            </a:extLst>
          </p:cNvPr>
          <p:cNvSpPr txBox="1"/>
          <p:nvPr/>
        </p:nvSpPr>
        <p:spPr>
          <a:xfrm>
            <a:off x="1396817" y="1586108"/>
            <a:ext cx="24262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000" dirty="0"/>
              <a:t>SELECT * FROM song;</a:t>
            </a:r>
            <a:endParaRPr kumimoji="1" lang="ko-Kore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1001979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682</TotalTime>
  <Words>423</Words>
  <Application>Microsoft Macintosh PowerPoint</Application>
  <PresentationFormat>와이드스크린</PresentationFormat>
  <Paragraphs>90</Paragraphs>
  <Slides>16</Slides>
  <Notes>10</Notes>
  <HiddenSlides>0</HiddenSlides>
  <MMClips>4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1" baseType="lpstr">
      <vt:lpstr>NanumGothic</vt:lpstr>
      <vt:lpstr>Arial</vt:lpstr>
      <vt:lpstr>Calibri</vt:lpstr>
      <vt:lpstr>Calibri Light</vt:lpstr>
      <vt:lpstr>Office 테마</vt:lpstr>
      <vt:lpstr>플레이리스트 공유 데이터베이스 </vt:lpstr>
      <vt:lpstr>목차</vt:lpstr>
      <vt:lpstr>1.개요</vt:lpstr>
      <vt:lpstr>2. 요구사항명세서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감사합니다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플레이리스트 공유 데이터베이스 </dc:title>
  <dc:creator>김 주혁</dc:creator>
  <cp:lastModifiedBy>김 주혁</cp:lastModifiedBy>
  <cp:revision>8</cp:revision>
  <dcterms:created xsi:type="dcterms:W3CDTF">2022-11-28T18:57:37Z</dcterms:created>
  <dcterms:modified xsi:type="dcterms:W3CDTF">2022-11-29T06:36:25Z</dcterms:modified>
</cp:coreProperties>
</file>